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90" r:id="rId3"/>
    <p:sldId id="291" r:id="rId4"/>
    <p:sldId id="289" r:id="rId5"/>
    <p:sldId id="292" r:id="rId6"/>
    <p:sldId id="293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78082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Disorders of lipid metabolism</a:t>
            </a:r>
            <a:endParaRPr lang="ar-IQ" sz="4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700862" cy="250033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Dr.Qutaiba</a:t>
            </a:r>
            <a:r>
              <a:rPr lang="en-US" sz="2800" b="1" dirty="0" smtClean="0">
                <a:solidFill>
                  <a:schemeClr val="bg1"/>
                </a:solidFill>
              </a:rPr>
              <a:t>  A. </a:t>
            </a:r>
            <a:r>
              <a:rPr lang="en-US" sz="2800" b="1" dirty="0" err="1" smtClean="0">
                <a:solidFill>
                  <a:schemeClr val="bg1"/>
                </a:solidFill>
              </a:rPr>
              <a:t>Qasim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PhD. Clinical Biochemistry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endParaRPr lang="ar-IQ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hypoalphalipoproteinaemia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/>
              <a:t>Primary</a:t>
            </a:r>
          </a:p>
          <a:p>
            <a:pPr algn="l">
              <a:buNone/>
            </a:pPr>
            <a:r>
              <a:rPr lang="en-US" dirty="0" smtClean="0"/>
              <a:t>Familial </a:t>
            </a:r>
            <a:r>
              <a:rPr lang="en-US" dirty="0" err="1" smtClean="0"/>
              <a:t>hypoalphalipoproteinaemia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ApoA1 abnormalities</a:t>
            </a:r>
          </a:p>
          <a:p>
            <a:pPr algn="l">
              <a:buNone/>
            </a:pPr>
            <a:r>
              <a:rPr lang="en-US" dirty="0" smtClean="0"/>
              <a:t>Tangier’s disease (defect in the </a:t>
            </a:r>
            <a:r>
              <a:rPr lang="en-US" i="1" dirty="0" smtClean="0"/>
              <a:t>ABC1) (</a:t>
            </a:r>
            <a:r>
              <a:rPr lang="en-US" dirty="0" smtClean="0"/>
              <a:t>large, yellow tonsils, </a:t>
            </a:r>
            <a:r>
              <a:rPr lang="en-US" dirty="0" err="1" smtClean="0"/>
              <a:t>hepatomegaly</a:t>
            </a:r>
            <a:r>
              <a:rPr lang="en-US" dirty="0" smtClean="0"/>
              <a:t> and accumulation of cholesterol esters in the </a:t>
            </a:r>
            <a:r>
              <a:rPr lang="en-US" dirty="0" err="1" smtClean="0"/>
              <a:t>reticuloendothelial</a:t>
            </a:r>
            <a:r>
              <a:rPr lang="en-US" dirty="0" smtClean="0"/>
              <a:t> system.</a:t>
            </a:r>
          </a:p>
          <a:p>
            <a:pPr algn="l">
              <a:buNone/>
            </a:pPr>
            <a:r>
              <a:rPr lang="en-US" dirty="0" smtClean="0"/>
              <a:t>Lecithin–cholesterol </a:t>
            </a:r>
            <a:r>
              <a:rPr lang="en-US" dirty="0" err="1" smtClean="0"/>
              <a:t>acyltransferase</a:t>
            </a:r>
            <a:r>
              <a:rPr lang="en-US" dirty="0" smtClean="0"/>
              <a:t> (LCAT) deficiency (Fish-eye disease)</a:t>
            </a:r>
          </a:p>
          <a:p>
            <a:pPr algn="l">
              <a:buNone/>
            </a:pPr>
            <a:r>
              <a:rPr lang="en-US" b="1" dirty="0" smtClean="0"/>
              <a:t>Secondary</a:t>
            </a:r>
          </a:p>
          <a:p>
            <a:pPr algn="l">
              <a:buNone/>
            </a:pPr>
            <a:r>
              <a:rPr lang="en-US" dirty="0" smtClean="0"/>
              <a:t>Tobacco smoking</a:t>
            </a:r>
          </a:p>
          <a:p>
            <a:pPr algn="l">
              <a:buNone/>
            </a:pPr>
            <a:r>
              <a:rPr lang="en-US" dirty="0" smtClean="0"/>
              <a:t>Obesity</a:t>
            </a:r>
          </a:p>
          <a:p>
            <a:pPr algn="l">
              <a:buNone/>
            </a:pPr>
            <a:r>
              <a:rPr lang="en-US" dirty="0" smtClean="0"/>
              <a:t>Poorly controlled diabetes mellitus</a:t>
            </a:r>
          </a:p>
          <a:p>
            <a:pPr algn="l">
              <a:buNone/>
            </a:pPr>
            <a:r>
              <a:rPr lang="en-US" dirty="0" smtClean="0"/>
              <a:t>Insulin resistance and metabolic syndrome</a:t>
            </a:r>
          </a:p>
          <a:p>
            <a:pPr algn="l">
              <a:buNone/>
            </a:pPr>
            <a:r>
              <a:rPr lang="en-US" dirty="0" smtClean="0"/>
              <a:t>Chronic kidney disease</a:t>
            </a:r>
          </a:p>
          <a:p>
            <a:pPr algn="l">
              <a:buNone/>
            </a:pPr>
            <a:r>
              <a:rPr lang="en-US" dirty="0" smtClean="0"/>
              <a:t>Certain drugs, e.g. testosterone, </a:t>
            </a:r>
            <a:r>
              <a:rPr lang="en-US" dirty="0" err="1" smtClean="0"/>
              <a:t>probucol</a:t>
            </a:r>
            <a:r>
              <a:rPr lang="en-US" dirty="0" smtClean="0"/>
              <a:t>, b-blockers</a:t>
            </a:r>
          </a:p>
          <a:p>
            <a:pPr algn="l">
              <a:buNone/>
            </a:pPr>
            <a:r>
              <a:rPr lang="en-US" dirty="0" smtClean="0"/>
              <a:t>(without intrinsic </a:t>
            </a:r>
            <a:r>
              <a:rPr lang="en-US" dirty="0" err="1" smtClean="0"/>
              <a:t>sympathomimetic</a:t>
            </a:r>
            <a:r>
              <a:rPr lang="en-US" dirty="0" smtClean="0"/>
              <a:t> activity),</a:t>
            </a:r>
          </a:p>
          <a:p>
            <a:pPr algn="l">
              <a:buNone/>
            </a:pPr>
            <a:r>
              <a:rPr lang="en-US" dirty="0" err="1" smtClean="0"/>
              <a:t>progestogens</a:t>
            </a:r>
            <a:r>
              <a:rPr lang="en-US" dirty="0" smtClean="0"/>
              <a:t>, anabolic steroids, </a:t>
            </a:r>
            <a:r>
              <a:rPr lang="en-US" dirty="0" err="1" smtClean="0"/>
              <a:t>bexarotene</a:t>
            </a: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Abetalipoproteinaemia or LDL deficiency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Defects of </a:t>
            </a:r>
            <a:r>
              <a:rPr lang="en-US" dirty="0" err="1" smtClean="0"/>
              <a:t>apoB</a:t>
            </a:r>
            <a:r>
              <a:rPr lang="en-US" dirty="0" smtClean="0"/>
              <a:t> metabolism, impaired </a:t>
            </a:r>
            <a:r>
              <a:rPr lang="en-US" dirty="0" err="1" smtClean="0"/>
              <a:t>chylomicron</a:t>
            </a:r>
            <a:r>
              <a:rPr lang="en-US" dirty="0" smtClean="0"/>
              <a:t> and VLDL synthesis. failure of lipid transport from the liver and intestine. Transport of fat-soluble vitamins is impaired and </a:t>
            </a:r>
            <a:r>
              <a:rPr lang="en-US" dirty="0" err="1" smtClean="0"/>
              <a:t>steatorrhoea</a:t>
            </a:r>
            <a:r>
              <a:rPr lang="en-US" dirty="0" smtClean="0"/>
              <a:t>, progressive ataxia, retinitis </a:t>
            </a:r>
            <a:r>
              <a:rPr lang="en-US" dirty="0" err="1" smtClean="0"/>
              <a:t>pigmentosa</a:t>
            </a:r>
            <a:r>
              <a:rPr lang="en-US" dirty="0" smtClean="0"/>
              <a:t> and </a:t>
            </a:r>
            <a:r>
              <a:rPr lang="en-US" dirty="0" err="1" smtClean="0"/>
              <a:t>acanthocytosis</a:t>
            </a:r>
            <a:r>
              <a:rPr lang="en-US" dirty="0" smtClean="0"/>
              <a:t> (abnormal </a:t>
            </a:r>
            <a:r>
              <a:rPr lang="en-US" dirty="0" err="1" smtClean="0"/>
              <a:t>erthyrocyte</a:t>
            </a:r>
            <a:r>
              <a:rPr lang="en-US" dirty="0" smtClean="0"/>
              <a:t> shape) can result.</a:t>
            </a: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Secondary </a:t>
            </a:r>
            <a:r>
              <a:rPr lang="en-US" sz="3600" b="1" dirty="0" err="1" smtClean="0">
                <a:solidFill>
                  <a:srgbClr val="FF0000"/>
                </a:solidFill>
              </a:rPr>
              <a:t>hyperlipidaemias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b="1" dirty="0" smtClean="0"/>
              <a:t>Predominant </a:t>
            </a:r>
            <a:r>
              <a:rPr lang="en-US" b="1" dirty="0" err="1" smtClean="0"/>
              <a:t>hypercholesterolaemia</a:t>
            </a:r>
            <a:endParaRPr lang="en-US" b="1" dirty="0" smtClean="0"/>
          </a:p>
          <a:p>
            <a:pPr algn="l">
              <a:buNone/>
            </a:pPr>
            <a:r>
              <a:rPr lang="en-US" dirty="0" smtClean="0"/>
              <a:t>Hypothyroidism</a:t>
            </a:r>
          </a:p>
          <a:p>
            <a:pPr algn="l">
              <a:buNone/>
            </a:pP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algn="l">
              <a:buNone/>
            </a:pPr>
            <a:r>
              <a:rPr lang="en-US" dirty="0" err="1" smtClean="0"/>
              <a:t>Cholestasis</a:t>
            </a:r>
            <a:r>
              <a:rPr lang="en-US" dirty="0" smtClean="0"/>
              <a:t>, e.g. primary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>
              <a:buNone/>
            </a:pPr>
            <a:r>
              <a:rPr lang="en-US" dirty="0" smtClean="0"/>
              <a:t>Acute intermittent </a:t>
            </a:r>
            <a:r>
              <a:rPr lang="en-US" dirty="0" err="1" smtClean="0"/>
              <a:t>porphyria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Anorexia nervosa/bulimia</a:t>
            </a:r>
          </a:p>
          <a:p>
            <a:pPr algn="l">
              <a:buNone/>
            </a:pPr>
            <a:r>
              <a:rPr lang="en-US" dirty="0" smtClean="0"/>
              <a:t>Certain drugs or toxins, e.g. </a:t>
            </a:r>
            <a:r>
              <a:rPr lang="en-US" dirty="0" err="1" smtClean="0"/>
              <a:t>ciclosporin</a:t>
            </a:r>
            <a:r>
              <a:rPr lang="en-US" dirty="0" smtClean="0"/>
              <a:t> and</a:t>
            </a:r>
          </a:p>
          <a:p>
            <a:pPr algn="l">
              <a:buNone/>
            </a:pPr>
            <a:r>
              <a:rPr lang="en-US" dirty="0" smtClean="0"/>
              <a:t>chlorinated hydrocarbons</a:t>
            </a:r>
          </a:p>
          <a:p>
            <a:pPr algn="l">
              <a:buNone/>
            </a:pPr>
            <a:r>
              <a:rPr lang="en-US" b="1" dirty="0" smtClean="0"/>
              <a:t>Predominant </a:t>
            </a:r>
            <a:r>
              <a:rPr lang="en-US" b="1" dirty="0" err="1" smtClean="0"/>
              <a:t>hypertriglyceridaemia</a:t>
            </a:r>
            <a:endParaRPr lang="en-US" b="1" dirty="0" smtClean="0"/>
          </a:p>
          <a:p>
            <a:pPr algn="l">
              <a:buNone/>
            </a:pPr>
            <a:r>
              <a:rPr lang="en-US" dirty="0" smtClean="0"/>
              <a:t>Alcohol excess</a:t>
            </a:r>
          </a:p>
          <a:p>
            <a:pPr algn="l">
              <a:buNone/>
            </a:pPr>
            <a:r>
              <a:rPr lang="en-US" dirty="0" smtClean="0"/>
              <a:t>Obesity</a:t>
            </a:r>
          </a:p>
          <a:p>
            <a:pPr algn="l">
              <a:buNone/>
            </a:pPr>
            <a:r>
              <a:rPr lang="en-US" dirty="0" smtClean="0"/>
              <a:t>Diabetes mellitus and metabolic syndrome</a:t>
            </a:r>
          </a:p>
          <a:p>
            <a:pPr algn="l">
              <a:buNone/>
            </a:pPr>
            <a:r>
              <a:rPr lang="en-US" dirty="0" smtClean="0"/>
              <a:t>Certain drugs, e.g. estrogens, b-blockers (without</a:t>
            </a:r>
          </a:p>
          <a:p>
            <a:pPr algn="l">
              <a:buNone/>
            </a:pPr>
            <a:r>
              <a:rPr lang="en-US" dirty="0" smtClean="0"/>
              <a:t>intrinsic </a:t>
            </a:r>
            <a:r>
              <a:rPr lang="en-US" dirty="0" err="1" smtClean="0"/>
              <a:t>sympathomimetic</a:t>
            </a:r>
            <a:r>
              <a:rPr lang="en-US" dirty="0" smtClean="0"/>
              <a:t> activity), </a:t>
            </a:r>
            <a:r>
              <a:rPr lang="en-US" dirty="0" err="1" smtClean="0"/>
              <a:t>thiazide</a:t>
            </a:r>
            <a:r>
              <a:rPr lang="en-US" dirty="0" smtClean="0"/>
              <a:t> diuretics,</a:t>
            </a:r>
          </a:p>
          <a:p>
            <a:pPr algn="l">
              <a:buNone/>
            </a:pPr>
            <a:r>
              <a:rPr lang="en-US" dirty="0" err="1" smtClean="0"/>
              <a:t>acitretin</a:t>
            </a:r>
            <a:r>
              <a:rPr lang="en-US" dirty="0" smtClean="0"/>
              <a:t>, protease inhibitors, some </a:t>
            </a:r>
            <a:r>
              <a:rPr lang="en-US" dirty="0" err="1" smtClean="0"/>
              <a:t>neuroleptics</a:t>
            </a:r>
            <a:r>
              <a:rPr lang="en-US" dirty="0" smtClean="0"/>
              <a:t> and</a:t>
            </a:r>
          </a:p>
          <a:p>
            <a:pPr algn="l">
              <a:buNone/>
            </a:pPr>
            <a:r>
              <a:rPr lang="en-US" dirty="0" err="1" smtClean="0"/>
              <a:t>glucocorticoids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Chronic kidney disease</a:t>
            </a:r>
          </a:p>
          <a:p>
            <a:pPr algn="l">
              <a:buNone/>
            </a:pPr>
            <a:r>
              <a:rPr lang="en-US" dirty="0" smtClean="0"/>
              <a:t>Some glycogen storage diseases, e.g. von </a:t>
            </a:r>
            <a:r>
              <a:rPr lang="en-US" dirty="0" err="1" smtClean="0"/>
              <a:t>Gierke’s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type I</a:t>
            </a:r>
          </a:p>
          <a:p>
            <a:pPr algn="l">
              <a:buNone/>
            </a:pPr>
            <a:r>
              <a:rPr lang="en-US" dirty="0" smtClean="0"/>
              <a:t>Systemic lupus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Paraproteinaemia</a:t>
            </a: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Patient preparation for lipid profile test 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1-Consider whether the patient is on lipid-lowering therapy, including lipid-containing infusions.</a:t>
            </a:r>
          </a:p>
          <a:p>
            <a:pPr algn="l">
              <a:buNone/>
            </a:pPr>
            <a:r>
              <a:rPr lang="en-US" sz="2400" dirty="0" smtClean="0"/>
              <a:t>2-overnight fasting for around 12 h and is allowed only water to drink .</a:t>
            </a:r>
          </a:p>
          <a:p>
            <a:pPr algn="l">
              <a:buNone/>
            </a:pPr>
            <a:r>
              <a:rPr lang="en-US" sz="2400" dirty="0" smtClean="0"/>
              <a:t>3-The patient should be on his or her usual</a:t>
            </a:r>
          </a:p>
          <a:p>
            <a:pPr algn="l">
              <a:buNone/>
            </a:pPr>
            <a:r>
              <a:rPr lang="en-US" sz="2400" dirty="0" smtClean="0"/>
              <a:t>diet for a couple of weeks preceding the test.</a:t>
            </a:r>
          </a:p>
          <a:p>
            <a:pPr algn="l">
              <a:buNone/>
            </a:pPr>
            <a:r>
              <a:rPr lang="en-US" sz="2400" dirty="0" smtClean="0"/>
              <a:t>4-Plasma lipids should not be assessed in patients who</a:t>
            </a:r>
          </a:p>
          <a:p>
            <a:pPr algn="l">
              <a:buNone/>
            </a:pPr>
            <a:r>
              <a:rPr lang="en-US" sz="2400" dirty="0" smtClean="0"/>
              <a:t>are acutely ill, for example acute myocardial infarction,</a:t>
            </a:r>
          </a:p>
          <a:p>
            <a:pPr algn="l">
              <a:buNone/>
            </a:pPr>
            <a:r>
              <a:rPr lang="en-US" sz="2400" dirty="0" smtClean="0"/>
              <a:t>as plasma cholesterol concentration may be decreased</a:t>
            </a:r>
          </a:p>
          <a:p>
            <a:pPr algn="l">
              <a:buNone/>
            </a:pPr>
            <a:r>
              <a:rPr lang="en-US" sz="2400" dirty="0" smtClean="0"/>
              <a:t>due to the acute-phase response. Wait for about</a:t>
            </a:r>
          </a:p>
          <a:p>
            <a:pPr algn="l">
              <a:buNone/>
            </a:pPr>
            <a:r>
              <a:rPr lang="en-US" sz="2400" dirty="0" smtClean="0"/>
              <a:t>3 months after the event, although if a sample is taken</a:t>
            </a:r>
          </a:p>
          <a:p>
            <a:pPr algn="l">
              <a:buNone/>
            </a:pPr>
            <a:r>
              <a:rPr lang="en-US" sz="2400" dirty="0" smtClean="0"/>
              <a:t>within 12 h of an event, a ‘true’ result may be obtained.</a:t>
            </a:r>
            <a:endParaRPr lang="ar-IQ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INVESTIGATION OF HYPERLIPIDAEMIAS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When faced with a </a:t>
            </a:r>
            <a:r>
              <a:rPr lang="en-US" dirty="0" err="1" smtClean="0"/>
              <a:t>hyperlipidaemia</a:t>
            </a:r>
            <a:r>
              <a:rPr lang="en-US" dirty="0" smtClean="0"/>
              <a:t>, decide whether it is primary or secondary. A family history, clinical features and appropriate blood tests can be useful to help make this decision. Lipid stigmata such as tendon </a:t>
            </a:r>
            <a:r>
              <a:rPr lang="en-US" dirty="0" err="1" smtClean="0"/>
              <a:t>xanthomata</a:t>
            </a:r>
            <a:r>
              <a:rPr lang="en-US" dirty="0" smtClean="0"/>
              <a:t> or premature corneal </a:t>
            </a:r>
            <a:r>
              <a:rPr lang="en-US" dirty="0" err="1" smtClean="0"/>
              <a:t>arci</a:t>
            </a:r>
            <a:r>
              <a:rPr lang="en-US" dirty="0" smtClean="0"/>
              <a:t> may point to familial </a:t>
            </a:r>
            <a:r>
              <a:rPr lang="en-US" dirty="0" err="1" smtClean="0"/>
              <a:t>hypercholesterolaemia</a:t>
            </a:r>
            <a:r>
              <a:rPr lang="en-US" dirty="0" smtClean="0"/>
              <a:t>, and tuberous </a:t>
            </a:r>
            <a:r>
              <a:rPr lang="en-US" dirty="0" err="1" smtClean="0"/>
              <a:t>xanthomata</a:t>
            </a:r>
            <a:r>
              <a:rPr lang="en-US" dirty="0" smtClean="0"/>
              <a:t> or</a:t>
            </a:r>
          </a:p>
          <a:p>
            <a:pPr algn="l">
              <a:buNone/>
            </a:pPr>
            <a:r>
              <a:rPr lang="nb-NO" dirty="0" smtClean="0"/>
              <a:t>palmar striae to type III hyperlipoproteinaemia.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Blood glucose concentration is useful to help assess for diabetes mellitus, liver function tests for liver disease such as </a:t>
            </a:r>
            <a:r>
              <a:rPr lang="en-US" dirty="0" err="1" smtClean="0"/>
              <a:t>cholestasis</a:t>
            </a:r>
            <a:r>
              <a:rPr lang="en-US" dirty="0" smtClean="0"/>
              <a:t>, urinary protein and plasma albumin concentrations for </a:t>
            </a:r>
            <a:r>
              <a:rPr lang="en-US" dirty="0" err="1" smtClean="0"/>
              <a:t>nephrotic</a:t>
            </a:r>
            <a:r>
              <a:rPr lang="en-US" dirty="0" smtClean="0"/>
              <a:t> syndrome and thyroid function tests for hypothyroidism. It is also important to determine alcohol consumption and medications</a:t>
            </a:r>
          </a:p>
          <a:p>
            <a:pPr algn="l">
              <a:buNone/>
            </a:pPr>
            <a:r>
              <a:rPr lang="en-US" dirty="0" smtClean="0"/>
              <a:t>from the clinical history.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Retest patients’ lipids, a few months apart, reliance cannot be placed on just one set of readings</a:t>
            </a: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813</TotalTime>
  <Words>477</Words>
  <Application>Microsoft Office PowerPoint</Application>
  <PresentationFormat>On-screen Show (4:3)</PresentationFormat>
  <Paragraphs>63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Disorders of lipid metabolism</vt:lpstr>
      <vt:lpstr>hypoalphalipoproteinaemia</vt:lpstr>
      <vt:lpstr>Abetalipoproteinaemia or LDL deficiency</vt:lpstr>
      <vt:lpstr>Secondary hyperlipidaemias</vt:lpstr>
      <vt:lpstr>Patient preparation for lipid profile test </vt:lpstr>
      <vt:lpstr>INVESTIGATION OF HYPERLIPIDAEMIAS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lipid metabolism</dc:title>
  <dc:creator>alshaarqa</dc:creator>
  <cp:lastModifiedBy>Maher</cp:lastModifiedBy>
  <cp:revision>110</cp:revision>
  <dcterms:created xsi:type="dcterms:W3CDTF">2019-10-09T20:20:43Z</dcterms:created>
  <dcterms:modified xsi:type="dcterms:W3CDTF">2020-03-23T01:30:04Z</dcterms:modified>
</cp:coreProperties>
</file>